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311" r:id="rId3"/>
    <p:sldId id="304" r:id="rId4"/>
    <p:sldId id="313" r:id="rId5"/>
    <p:sldId id="302" r:id="rId6"/>
    <p:sldId id="310" r:id="rId7"/>
    <p:sldId id="307" r:id="rId8"/>
    <p:sldId id="309" r:id="rId9"/>
    <p:sldId id="314" r:id="rId10"/>
    <p:sldId id="306" r:id="rId11"/>
    <p:sldId id="305" r:id="rId12"/>
    <p:sldId id="315" r:id="rId13"/>
    <p:sldId id="31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2604"/>
    <a:srgbClr val="2C150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44" autoAdjust="0"/>
    <p:restoredTop sz="94529" autoAdjust="0"/>
  </p:normalViewPr>
  <p:slideViewPr>
    <p:cSldViewPr>
      <p:cViewPr varScale="1">
        <p:scale>
          <a:sx n="111" d="100"/>
          <a:sy n="111" d="100"/>
        </p:scale>
        <p:origin x="-19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5;&#1088;&#1077;&#1079;&#1077;&#1085;&#1090;&#1072;&#1094;&#1080;&#1080;\&#1057;&#1083;&#1091;&#1096;&#1072;&#1085;&#1080;&#1103;%2028.04.2020\&#1057;&#1083;&#1072;&#1081;&#1076;&#1099;20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YandexDisk\&#1055;&#1088;&#1077;&#1079;&#1077;&#1085;&#1090;&#1072;&#1094;&#1080;&#1080;\&#1057;&#1083;&#1091;&#1096;&#1072;&#1085;&#1080;&#1103;%2021.04.2021\&#1057;&#1083;&#1072;&#1081;&#1076;&#1099;20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YandexDisk\&#1055;&#1088;&#1077;&#1079;&#1077;&#1085;&#1090;&#1072;&#1094;&#1080;&#1080;\&#1057;&#1083;&#1091;&#1096;&#1072;&#1085;&#1080;&#1103;%2021.04.2021\&#1057;&#1083;&#1072;&#1081;&#1076;&#1099;202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\&#1087;&#1088;&#1086;&#1075;&#1088;&#1072;&#1084;&#1084;&#1080;&#1089;&#1090;\&#1042;&#1086;&#1088;&#1086;&#1085;&#1080;&#1085;\&#1057;&#1083;&#1091;&#1096;&#1072;&#1085;&#1080;&#1103;%2021.04.2021\&#1057;&#1083;&#1072;&#1081;&#1076;&#1099;20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\&#1087;&#1088;&#1086;&#1075;&#1088;&#1072;&#1084;&#1084;&#1080;&#1089;&#1090;\&#1042;&#1086;&#1088;&#1086;&#1085;&#1080;&#1085;\&#1057;&#1083;&#1091;&#1096;&#1072;&#1085;&#1080;&#1103;%2021.04.2021\&#1057;&#1083;&#1072;&#1081;&#1076;&#1099;202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\&#1087;&#1088;&#1086;&#1075;&#1088;&#1072;&#1084;&#1084;&#1080;&#1089;&#1090;\&#1042;&#1086;&#1088;&#1086;&#1085;&#1080;&#1085;\&#1057;&#1083;&#1091;&#1096;&#1072;&#1085;&#1080;&#1103;%2021.04.2021\&#1057;&#1083;&#1072;&#1081;&#1076;&#1099;202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\&#1087;&#1088;&#1086;&#1075;&#1088;&#1072;&#1084;&#1084;&#1080;&#1089;&#1090;\&#1042;&#1086;&#1088;&#1086;&#1085;&#1080;&#1085;\&#1057;&#1083;&#1091;&#1096;&#1072;&#1085;&#1080;&#1103;%2021.04.2021\&#1057;&#1083;&#1072;&#1081;&#1076;&#1099;2020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\&#1087;&#1088;&#1086;&#1075;&#1088;&#1072;&#1084;&#1084;&#1080;&#1089;&#1090;\&#1042;&#1086;&#1088;&#1086;&#1085;&#1080;&#1085;\&#1057;&#1083;&#1091;&#1096;&#1072;&#1085;&#1080;&#1103;%2021.04.2021\&#1057;&#1083;&#1072;&#1081;&#1076;&#1099;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60"/>
      <c:perspective val="30"/>
    </c:view3D>
    <c:plotArea>
      <c:layout>
        <c:manualLayout>
          <c:layoutTarget val="inner"/>
          <c:xMode val="edge"/>
          <c:yMode val="edge"/>
          <c:x val="7.5548123206100909E-2"/>
          <c:y val="8.0418909931916638E-2"/>
          <c:w val="0.79396762529350462"/>
          <c:h val="0.79299098730482365"/>
        </c:manualLayout>
      </c:layout>
      <c:pie3DChart>
        <c:varyColors val="1"/>
      </c:pie3DChart>
    </c:plotArea>
    <c:plotVisOnly val="1"/>
    <c:dispBlanksAs val="zero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rotY val="140"/>
      <c:perspective val="30"/>
    </c:view3D>
    <c:plotArea>
      <c:layout>
        <c:manualLayout>
          <c:layoutTarget val="inner"/>
          <c:xMode val="edge"/>
          <c:yMode val="edge"/>
          <c:x val="2.5288451166997163E-2"/>
          <c:y val="0.11058748513015897"/>
          <c:w val="0.77660828223658585"/>
          <c:h val="0.76889748749904285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25"/>
          <c:dLbls>
            <c:dLbl>
              <c:idx val="0"/>
              <c:layout>
                <c:manualLayout>
                  <c:x val="0.1641094230976661"/>
                  <c:y val="-0.132887645450348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-0.16502775403864819"/>
                  <c:y val="-9.213117005636047E-3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4.8209774621164957E-2"/>
                  <c:y val="-8.7652456069279919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0.16377521302987805"/>
                  <c:y val="-3.536998618448043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0.22524054883023722"/>
                  <c:y val="-6.9958260546727324E-4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9.6944151738672338E-2"/>
                  <c:y val="-0.10944776908351515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9.2751093152344519E-2"/>
                  <c:y val="-3.0228697214909211E-2"/>
                </c:manualLayout>
              </c:layout>
              <c:showVal val="1"/>
              <c:showCatName val="1"/>
            </c:dLbl>
            <c:dLbl>
              <c:idx val="7"/>
              <c:layout>
                <c:manualLayout>
                  <c:x val="9.3935818612768257E-2"/>
                  <c:y val="8.6950102839632559E-2"/>
                </c:manualLayout>
              </c:layout>
              <c:showVal val="1"/>
              <c:showCatName val="1"/>
            </c:dLbl>
            <c:dLbl>
              <c:idx val="8"/>
              <c:layout>
                <c:manualLayout>
                  <c:x val="-2.404951751947763E-2"/>
                  <c:y val="0.19202246263763822"/>
                </c:manualLayout>
              </c:layout>
              <c:showVal val="1"/>
              <c:showCatName val="1"/>
            </c:dLbl>
            <c:dLbl>
              <c:idx val="9"/>
              <c:layout>
                <c:manualLayout>
                  <c:x val="-0.22752384119810251"/>
                  <c:y val="7.9181832577415609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1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Слайд2!$A$3:$A$12</c:f>
              <c:strCache>
                <c:ptCount val="10"/>
                <c:pt idx="0">
                  <c:v>Безвозмездные поступления</c:v>
                </c:pt>
                <c:pt idx="1">
                  <c:v>Налоги на товары (работы, услуги), реализуемые на территории РФ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Налог на доходы физических лиц</c:v>
                </c:pt>
                <c:pt idx="5">
                  <c:v>Госпошлина</c:v>
                </c:pt>
                <c:pt idx="6">
                  <c:v>Доходы от использования имущества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</c:v>
                </c:pt>
                <c:pt idx="9">
                  <c:v>Прочие неналоговые доходы</c:v>
                </c:pt>
              </c:strCache>
            </c:strRef>
          </c:cat>
          <c:val>
            <c:numRef>
              <c:f>Слайд2!$C$3:$C$12</c:f>
              <c:numCache>
                <c:formatCode>0.0%</c:formatCode>
                <c:ptCount val="10"/>
                <c:pt idx="0">
                  <c:v>0.68807262756637499</c:v>
                </c:pt>
                <c:pt idx="1">
                  <c:v>2.123319735170201E-3</c:v>
                </c:pt>
                <c:pt idx="2">
                  <c:v>2.633250852671706E-2</c:v>
                </c:pt>
                <c:pt idx="3">
                  <c:v>2.987694776967835E-2</c:v>
                </c:pt>
                <c:pt idx="4">
                  <c:v>0.22296529124590392</c:v>
                </c:pt>
                <c:pt idx="5">
                  <c:v>5.9687019327225345E-3</c:v>
                </c:pt>
                <c:pt idx="6">
                  <c:v>1.5114023941683945E-2</c:v>
                </c:pt>
                <c:pt idx="7">
                  <c:v>5.1996254932120704E-3</c:v>
                </c:pt>
                <c:pt idx="8">
                  <c:v>2.1734768942687087E-3</c:v>
                </c:pt>
                <c:pt idx="9">
                  <c:v>2.1734768942687087E-3</c:v>
                </c:pt>
              </c:numCache>
            </c:numRef>
          </c:val>
        </c:ser>
      </c:pie3DChart>
      <c:spPr>
        <a:ln>
          <a:noFill/>
        </a:ln>
      </c:spPr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50"/>
      <c:perspective val="30"/>
    </c:view3D>
    <c:plotArea>
      <c:layout>
        <c:manualLayout>
          <c:layoutTarget val="inner"/>
          <c:xMode val="edge"/>
          <c:yMode val="edge"/>
          <c:x val="0.13625401098274745"/>
          <c:y val="3.0905082634593989E-2"/>
          <c:w val="0.75282549396472442"/>
          <c:h val="0.71670207656777696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25"/>
          <c:dLbls>
            <c:dLbl>
              <c:idx val="0"/>
              <c:layout>
                <c:manualLayout>
                  <c:x val="1.0854058001283601E-3"/>
                  <c:y val="-2.4926985581138154E-2"/>
                </c:manualLayout>
              </c:layout>
              <c:dLblPos val="bestFit"/>
              <c:showVal val="1"/>
              <c:separator>; </c:separator>
            </c:dLbl>
            <c:dLbl>
              <c:idx val="1"/>
              <c:layout>
                <c:manualLayout>
                  <c:x val="3.1989518371228366E-3"/>
                  <c:y val="-4.1359744169599248E-2"/>
                </c:manualLayout>
              </c:layout>
              <c:dLblPos val="bestFit"/>
              <c:showVal val="1"/>
              <c:separator>; </c:separator>
            </c:dLbl>
            <c:dLbl>
              <c:idx val="2"/>
              <c:layout>
                <c:manualLayout>
                  <c:x val="-0.10789609018265962"/>
                  <c:y val="-0.11536112971461122"/>
                </c:manualLayout>
              </c:layout>
              <c:dLblPos val="bestFit"/>
              <c:showVal val="1"/>
              <c:separator>; </c:separator>
            </c:dLbl>
            <c:dLbl>
              <c:idx val="3"/>
              <c:layout>
                <c:manualLayout>
                  <c:x val="2.2730003471514226E-2"/>
                  <c:y val="-6.9652894900644018E-3"/>
                </c:manualLayout>
              </c:layout>
              <c:dLblPos val="bestFit"/>
              <c:showVal val="1"/>
              <c:separator>; </c:separator>
            </c:dLbl>
            <c:dLbl>
              <c:idx val="4"/>
              <c:layout>
                <c:manualLayout>
                  <c:x val="5.0019940659415493E-2"/>
                  <c:y val="3.5695544262318447E-2"/>
                </c:manualLayout>
              </c:layout>
              <c:dLblPos val="bestFit"/>
              <c:showVal val="1"/>
              <c:separator>; </c:separator>
            </c:dLbl>
            <c:dLbl>
              <c:idx val="5"/>
              <c:layout>
                <c:manualLayout>
                  <c:x val="0.13190188491088933"/>
                  <c:y val="-0.30148446950069896"/>
                </c:manualLayout>
              </c:layout>
              <c:dLblPos val="bestFit"/>
              <c:showVal val="1"/>
              <c:separator>; </c:separator>
            </c:dLbl>
            <c:dLbl>
              <c:idx val="6"/>
              <c:layout>
                <c:manualLayout>
                  <c:x val="-2.5110260692322476E-2"/>
                  <c:y val="4.1953910405504925E-2"/>
                </c:manualLayout>
              </c:layout>
              <c:dLblPos val="bestFit"/>
              <c:showVal val="1"/>
              <c:separator>; </c:separator>
            </c:dLbl>
            <c:dLbl>
              <c:idx val="7"/>
              <c:layout>
                <c:manualLayout>
                  <c:x val="-1.6137746709399818E-2"/>
                  <c:y val="-9.933793943055734E-2"/>
                </c:manualLayout>
              </c:layout>
              <c:dLblPos val="bestFit"/>
              <c:showVal val="1"/>
              <c:separator>; </c:separator>
            </c:dLbl>
            <c:dLbl>
              <c:idx val="8"/>
              <c:layout>
                <c:manualLayout>
                  <c:x val="7.6489453759000264E-2"/>
                  <c:y val="8.2895844483121206E-2"/>
                </c:manualLayout>
              </c:layout>
              <c:dLblPos val="bestFit"/>
              <c:showVal val="1"/>
              <c:separator>; </c:separator>
            </c:dLbl>
            <c:dLbl>
              <c:idx val="9"/>
              <c:layout>
                <c:manualLayout>
                  <c:x val="2.9604834445561699E-2"/>
                  <c:y val="-2.265352986277484E-2"/>
                </c:manualLayout>
              </c:layout>
              <c:dLblPos val="bestFit"/>
              <c:showVal val="1"/>
              <c:separator>; </c:separator>
            </c:dLbl>
            <c:numFmt formatCode="#,##0.0" sourceLinked="0"/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bestFit"/>
            <c:showVal val="1"/>
            <c:separator>; </c:separator>
            <c:showLeaderLines val="1"/>
          </c:dLbls>
          <c:cat>
            <c:strRef>
              <c:f>Слайд3!$B$2:$B$11</c:f>
              <c:strCache>
                <c:ptCount val="10"/>
                <c:pt idx="0">
                  <c:v>Общегосударственные вопросы (5,0%)</c:v>
                </c:pt>
                <c:pt idx="1">
                  <c:v>Социальная политика (3,0%)</c:v>
                </c:pt>
                <c:pt idx="2">
                  <c:v>ЖКХ (8,8%)</c:v>
                </c:pt>
                <c:pt idx="3">
                  <c:v>Культура (3,2%)</c:v>
                </c:pt>
                <c:pt idx="4">
                  <c:v>Правоохранительная деятельность (0,1%)</c:v>
                </c:pt>
                <c:pt idx="5">
                  <c:v>Образование (45,6%)</c:v>
                </c:pt>
                <c:pt idx="6">
                  <c:v>СМИ (0,1%)</c:v>
                </c:pt>
                <c:pt idx="7">
                  <c:v>Обслуживание муниципального долга (0,7%)</c:v>
                </c:pt>
                <c:pt idx="8">
                  <c:v>Национальная экономика (24,5%)</c:v>
                </c:pt>
                <c:pt idx="9">
                  <c:v>Физическая культура и спорт (9,1%)</c:v>
                </c:pt>
              </c:strCache>
            </c:strRef>
          </c:cat>
          <c:val>
            <c:numRef>
              <c:f>Слайд3!$C$2:$C$11</c:f>
              <c:numCache>
                <c:formatCode>#,##0.0</c:formatCode>
                <c:ptCount val="10"/>
                <c:pt idx="0">
                  <c:v>297.8</c:v>
                </c:pt>
                <c:pt idx="1">
                  <c:v>179.7</c:v>
                </c:pt>
                <c:pt idx="2">
                  <c:v>525</c:v>
                </c:pt>
                <c:pt idx="3">
                  <c:v>189.5</c:v>
                </c:pt>
                <c:pt idx="4">
                  <c:v>3.6</c:v>
                </c:pt>
                <c:pt idx="5">
                  <c:v>2721.7</c:v>
                </c:pt>
                <c:pt idx="6">
                  <c:v>5.5</c:v>
                </c:pt>
                <c:pt idx="7">
                  <c:v>43.4</c:v>
                </c:pt>
                <c:pt idx="8">
                  <c:v>1461.2</c:v>
                </c:pt>
                <c:pt idx="9">
                  <c:v>545.70000000000005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"/>
          <c:y val="0.79074837941836373"/>
          <c:w val="1"/>
          <c:h val="0.20925162058163638"/>
        </c:manualLayout>
      </c:layout>
      <c:spPr>
        <a:ln>
          <a:noFill/>
        </a:ln>
      </c:spPr>
      <c:txPr>
        <a:bodyPr/>
        <a:lstStyle/>
        <a:p>
          <a:pPr rtl="0">
            <a:defRPr sz="1600" b="1"/>
          </a:pPr>
          <a:endParaRPr lang="ru-RU"/>
        </a:p>
      </c:txPr>
    </c:legend>
    <c:plotVisOnly val="1"/>
    <c:dispBlanksAs val="zero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0.78484866452628843"/>
          <c:h val="0.84275259188255691"/>
        </c:manualLayout>
      </c:layout>
      <c:bar3DChart>
        <c:barDir val="col"/>
        <c:grouping val="percentStacked"/>
        <c:ser>
          <c:idx val="0"/>
          <c:order val="0"/>
          <c:tx>
            <c:strRef>
              <c:f>Слайд4!$A$2</c:f>
              <c:strCache>
                <c:ptCount val="1"/>
                <c:pt idx="0">
                  <c:v>Социальная сфера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Слайд4!$B$1:$E$1</c:f>
              <c:strCache>
                <c:ptCount val="4"/>
                <c:pt idx="0">
                  <c:v>2017 год
∑ 3911,3</c:v>
                </c:pt>
                <c:pt idx="1">
                  <c:v>2018 год
∑ 4645,1</c:v>
                </c:pt>
                <c:pt idx="2">
                  <c:v>2019 год
∑ 4372,8</c:v>
                </c:pt>
                <c:pt idx="3">
                  <c:v>2020 год
∑ 5973,1</c:v>
                </c:pt>
              </c:strCache>
            </c:strRef>
          </c:cat>
          <c:val>
            <c:numRef>
              <c:f>Слайд4!$B$2:$E$2</c:f>
              <c:numCache>
                <c:formatCode>#,##0.0</c:formatCode>
                <c:ptCount val="4"/>
                <c:pt idx="0">
                  <c:v>2315.1999999999998</c:v>
                </c:pt>
                <c:pt idx="1">
                  <c:v>2899.7</c:v>
                </c:pt>
                <c:pt idx="2">
                  <c:v>3474.1</c:v>
                </c:pt>
                <c:pt idx="3">
                  <c:v>3636.6</c:v>
                </c:pt>
              </c:numCache>
            </c:numRef>
          </c:val>
        </c:ser>
        <c:ser>
          <c:idx val="1"/>
          <c:order val="1"/>
          <c:tx>
            <c:strRef>
              <c:f>Слайд4!$A$3</c:f>
              <c:strCache>
                <c:ptCount val="1"/>
                <c:pt idx="0">
                  <c:v>ЖКХ, национальная экономика</c:v>
                </c:pt>
              </c:strCache>
            </c:strRef>
          </c:tx>
          <c:spPr>
            <a:solidFill>
              <a:srgbClr val="99FF99"/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Слайд4!$B$1:$E$1</c:f>
              <c:strCache>
                <c:ptCount val="4"/>
                <c:pt idx="0">
                  <c:v>2017 год
∑ 3911,3</c:v>
                </c:pt>
                <c:pt idx="1">
                  <c:v>2018 год
∑ 4645,1</c:v>
                </c:pt>
                <c:pt idx="2">
                  <c:v>2019 год
∑ 4372,8</c:v>
                </c:pt>
                <c:pt idx="3">
                  <c:v>2020 год
∑ 5973,1</c:v>
                </c:pt>
              </c:strCache>
            </c:strRef>
          </c:cat>
          <c:val>
            <c:numRef>
              <c:f>Слайд4!$B$3:$E$3</c:f>
              <c:numCache>
                <c:formatCode>#,##0.0</c:formatCode>
                <c:ptCount val="4"/>
                <c:pt idx="0">
                  <c:v>1302.9000000000001</c:v>
                </c:pt>
                <c:pt idx="1">
                  <c:v>1475.5</c:v>
                </c:pt>
                <c:pt idx="2">
                  <c:v>1607.9</c:v>
                </c:pt>
                <c:pt idx="3">
                  <c:v>1986.2</c:v>
                </c:pt>
              </c:numCache>
            </c:numRef>
          </c:val>
        </c:ser>
        <c:ser>
          <c:idx val="2"/>
          <c:order val="2"/>
          <c:tx>
            <c:strRef>
              <c:f>Слайд4!$A$4</c:f>
              <c:strCache>
                <c:ptCount val="1"/>
                <c:pt idx="0">
                  <c:v>Прочие отрасли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Слайд4!$B$1:$E$1</c:f>
              <c:strCache>
                <c:ptCount val="4"/>
                <c:pt idx="0">
                  <c:v>2017 год
∑ 3911,3</c:v>
                </c:pt>
                <c:pt idx="1">
                  <c:v>2018 год
∑ 4645,1</c:v>
                </c:pt>
                <c:pt idx="2">
                  <c:v>2019 год
∑ 4372,8</c:v>
                </c:pt>
                <c:pt idx="3">
                  <c:v>2020 год
∑ 5973,1</c:v>
                </c:pt>
              </c:strCache>
            </c:strRef>
          </c:cat>
          <c:val>
            <c:numRef>
              <c:f>Слайд4!$B$4:$E$4</c:f>
              <c:numCache>
                <c:formatCode>#,##0.0</c:formatCode>
                <c:ptCount val="4"/>
                <c:pt idx="0">
                  <c:v>293.2</c:v>
                </c:pt>
                <c:pt idx="1">
                  <c:v>269.89999999999986</c:v>
                </c:pt>
                <c:pt idx="2">
                  <c:v>328.5</c:v>
                </c:pt>
                <c:pt idx="3">
                  <c:v>350.3</c:v>
                </c:pt>
              </c:numCache>
            </c:numRef>
          </c:val>
        </c:ser>
        <c:gapWidth val="100"/>
        <c:gapDepth val="100"/>
        <c:shape val="box"/>
        <c:axId val="40491648"/>
        <c:axId val="40522112"/>
        <c:axId val="0"/>
      </c:bar3DChart>
      <c:catAx>
        <c:axId val="40491648"/>
        <c:scaling>
          <c:orientation val="minMax"/>
        </c:scaling>
        <c:axPos val="b"/>
        <c:tickLblPos val="nextTo"/>
        <c:spPr>
          <a:ln>
            <a:noFill/>
          </a:ln>
        </c:spPr>
        <c:txPr>
          <a:bodyPr/>
          <a:lstStyle/>
          <a:p>
            <a:pPr>
              <a:defRPr sz="1600" b="1"/>
            </a:pPr>
            <a:endParaRPr lang="ru-RU"/>
          </a:p>
        </c:txPr>
        <c:crossAx val="40522112"/>
        <c:crosses val="autoZero"/>
        <c:auto val="1"/>
        <c:lblAlgn val="ctr"/>
        <c:lblOffset val="100"/>
      </c:catAx>
      <c:valAx>
        <c:axId val="4052211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tickLblPos val="none"/>
        <c:crossAx val="40491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033965135080458"/>
          <c:y val="0.15434817874899384"/>
          <c:w val="0.27056944715030662"/>
          <c:h val="0.53581295408841545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rotY val="130"/>
      <c:perspective val="30"/>
    </c:view3D>
    <c:plotArea>
      <c:layout>
        <c:manualLayout>
          <c:layoutTarget val="inner"/>
          <c:xMode val="edge"/>
          <c:yMode val="edge"/>
          <c:x val="7.4654713134268231E-3"/>
          <c:y val="5.5888223552894231E-2"/>
          <c:w val="0.88503174177322663"/>
          <c:h val="0.86161011310711932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25"/>
          <c:dLbls>
            <c:dLbl>
              <c:idx val="0"/>
              <c:layout>
                <c:manualLayout>
                  <c:x val="2.7932736926431376E-2"/>
                  <c:y val="0.1113826939297258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CatName val="1"/>
              <c:showPercent val="1"/>
              <c:separator>; </c:separator>
            </c:dLbl>
            <c:dLbl>
              <c:idx val="1"/>
              <c:layout>
                <c:manualLayout>
                  <c:x val="0.13914145433964908"/>
                  <c:y val="1.9307736233569614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CatName val="1"/>
              <c:showPercent val="1"/>
              <c:separator>; </c:separator>
            </c:dLbl>
            <c:dLbl>
              <c:idx val="2"/>
              <c:layout>
                <c:manualLayout>
                  <c:x val="0.15078594365791173"/>
                  <c:y val="6.6533599467731249E-4"/>
                </c:manualLayout>
              </c:layout>
              <c:showCatName val="1"/>
              <c:showPercent val="1"/>
              <c:separator>; </c:separator>
            </c:dLbl>
            <c:dLbl>
              <c:idx val="3"/>
              <c:numFmt formatCode="0.0%" sourceLinked="0"/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CatName val="1"/>
              <c:showPercent val="1"/>
            </c:dLbl>
            <c:dLbl>
              <c:idx val="4"/>
              <c:layout>
                <c:manualLayout>
                  <c:x val="-1.1756647726730805E-7"/>
                  <c:y val="7.176429293643688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CatName val="1"/>
              <c:showPercent val="1"/>
              <c:separator>; </c:separator>
            </c:dLbl>
            <c:numFmt formatCode="0.0%" sourceLinked="0"/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CatName val="1"/>
            <c:showPercent val="1"/>
            <c:separator>; </c:separator>
            <c:showLeaderLines val="1"/>
          </c:dLbls>
          <c:cat>
            <c:strRef>
              <c:f>Слайд7!$A$2:$A$6</c:f>
              <c:strCache>
                <c:ptCount val="5"/>
                <c:pt idx="0">
                  <c:v>Непрограммная деятельность</c:v>
                </c:pt>
                <c:pt idx="1">
                  <c:v>Программы социальной направленности</c:v>
                </c:pt>
                <c:pt idx="2">
                  <c:v>Программы в сфере обеспечения безопасных условий жизнедеятельности</c:v>
                </c:pt>
                <c:pt idx="3">
                  <c:v>Программы в отрасли ЖКХ и дорожного хозяйства</c:v>
                </c:pt>
                <c:pt idx="4">
                  <c:v>Программы общего характера</c:v>
                </c:pt>
              </c:strCache>
            </c:strRef>
          </c:cat>
          <c:val>
            <c:numRef>
              <c:f>Слайд7!$B$2:$B$6</c:f>
              <c:numCache>
                <c:formatCode>General</c:formatCode>
                <c:ptCount val="5"/>
                <c:pt idx="0">
                  <c:v>416.5</c:v>
                </c:pt>
                <c:pt idx="1">
                  <c:v>3893.9</c:v>
                </c:pt>
                <c:pt idx="2">
                  <c:v>14.4</c:v>
                </c:pt>
                <c:pt idx="3">
                  <c:v>1568.2</c:v>
                </c:pt>
                <c:pt idx="4">
                  <c:v>80.099999999999994</c:v>
                </c:pt>
              </c:numCache>
            </c:numRef>
          </c:val>
        </c:ser>
      </c:pie3DChart>
    </c:plotArea>
    <c:plotVisOnly val="1"/>
    <c:dispBlanksAs val="zero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1.7543545693151999E-3"/>
          <c:y val="5.7908051134177079E-3"/>
          <c:w val="0.99473684210526292"/>
          <c:h val="0.76805431684002623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00D25F"/>
            </a:solidFill>
            <a:ln>
              <a:solidFill>
                <a:schemeClr val="tx1"/>
              </a:solidFill>
            </a:ln>
          </c:spPr>
          <c:dPt>
            <c:idx val="1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D086D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FFFF97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rgbClr val="F65C4C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1.7543859649122823E-3"/>
                  <c:y val="0.3127034761245562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1292069971164527"/>
                </c:manualLayout>
              </c:layout>
              <c:showVal val="1"/>
            </c:dLbl>
            <c:dLbl>
              <c:idx val="2"/>
              <c:layout>
                <c:manualLayout>
                  <c:x val="-2.3920305416368412E-4"/>
                  <c:y val="0.11002529715493642"/>
                </c:manualLayout>
              </c:layout>
              <c:showVal val="1"/>
            </c:dLbl>
            <c:dLbl>
              <c:idx val="3"/>
              <c:layout>
                <c:manualLayout>
                  <c:x val="3.1864904552129238E-2"/>
                  <c:y val="-4.0535635793923955E-2"/>
                </c:manualLayout>
              </c:layout>
              <c:showVal val="1"/>
            </c:dLbl>
            <c:dLbl>
              <c:idx val="4"/>
              <c:layout>
                <c:manualLayout>
                  <c:x val="3.1578965624891722E-2"/>
                  <c:y val="-4.3431038350632806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Слайд5!$A$2:$A$6</c:f>
              <c:strCache>
                <c:ptCount val="5"/>
                <c:pt idx="0">
                  <c:v>Образование</c:v>
                </c:pt>
                <c:pt idx="1">
                  <c:v>Культура и туризм</c:v>
                </c:pt>
                <c:pt idx="2">
                  <c:v>Спорт и оздоровление детей</c:v>
                </c:pt>
                <c:pt idx="3">
                  <c:v>Обеспечение жильем</c:v>
                </c:pt>
                <c:pt idx="4">
                  <c:v>Поддержка НКО и отдельных категорий граждан</c:v>
                </c:pt>
              </c:strCache>
            </c:strRef>
          </c:cat>
          <c:val>
            <c:numRef>
              <c:f>Слайд5!$C$2:$C$6</c:f>
              <c:numCache>
                <c:formatCode>#,##0.0</c:formatCode>
                <c:ptCount val="5"/>
                <c:pt idx="0">
                  <c:v>2639.4</c:v>
                </c:pt>
                <c:pt idx="1">
                  <c:v>560.6</c:v>
                </c:pt>
                <c:pt idx="2">
                  <c:v>546.1</c:v>
                </c:pt>
                <c:pt idx="3">
                  <c:v>143.1</c:v>
                </c:pt>
                <c:pt idx="4">
                  <c:v>4.7</c:v>
                </c:pt>
              </c:numCache>
            </c:numRef>
          </c:val>
        </c:ser>
        <c:dLbls>
          <c:showVal val="1"/>
        </c:dLbls>
        <c:gapWidth val="100"/>
        <c:gapDepth val="100"/>
        <c:shape val="box"/>
        <c:axId val="48040192"/>
        <c:axId val="48050176"/>
        <c:axId val="0"/>
      </c:bar3DChart>
      <c:catAx>
        <c:axId val="48040192"/>
        <c:scaling>
          <c:orientation val="minMax"/>
        </c:scaling>
        <c:axPos val="b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50" b="1"/>
            </a:pPr>
            <a:endParaRPr lang="ru-RU"/>
          </a:p>
        </c:txPr>
        <c:crossAx val="48050176"/>
        <c:crosses val="autoZero"/>
        <c:auto val="1"/>
        <c:lblAlgn val="ctr"/>
        <c:lblOffset val="0"/>
      </c:catAx>
      <c:valAx>
        <c:axId val="4805017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tickLblPos val="none"/>
        <c:crossAx val="48040192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1.7543859649122823E-3"/>
          <c:y val="0"/>
          <c:w val="0.99473684210526292"/>
          <c:h val="0.81074440571748552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00D25F"/>
            </a:solidFill>
            <a:ln>
              <a:solidFill>
                <a:schemeClr val="tx1"/>
              </a:solidFill>
            </a:ln>
          </c:spPr>
          <c:dPt>
            <c:idx val="1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D086D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FFFF97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1.7543859649122823E-3"/>
                  <c:y val="0.31270347612455623"/>
                </c:manualLayout>
              </c:layout>
              <c:showVal val="1"/>
            </c:dLbl>
            <c:dLbl>
              <c:idx val="1"/>
              <c:layout>
                <c:manualLayout>
                  <c:x val="4.454342984409802E-3"/>
                  <c:y val="0.12160690738177186"/>
                </c:manualLayout>
              </c:layout>
              <c:showVal val="1"/>
            </c:dLbl>
            <c:dLbl>
              <c:idx val="2"/>
              <c:layout>
                <c:manualLayout>
                  <c:x val="3.6053245022224602E-2"/>
                  <c:y val="-6.6594258804303613E-2"/>
                </c:manualLayout>
              </c:layout>
              <c:showVal val="1"/>
            </c:dLbl>
            <c:dLbl>
              <c:idx val="3"/>
              <c:layout>
                <c:manualLayout>
                  <c:x val="3.1864904552129238E-2"/>
                  <c:y val="-4.0535635793923955E-2"/>
                </c:manualLayout>
              </c:layout>
              <c:showVal val="1"/>
            </c:dLbl>
            <c:dLbl>
              <c:idx val="4"/>
              <c:layout>
                <c:manualLayout>
                  <c:x val="3.1578965624891722E-2"/>
                  <c:y val="-4.3431038350632806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Слайд6!$A$2:$A$5</c:f>
              <c:strCache>
                <c:ptCount val="4"/>
                <c:pt idx="0">
                  <c:v>Развитие и содержание улично-дорожной сети</c:v>
                </c:pt>
                <c:pt idx="1">
                  <c:v>Благоустройство</c:v>
                </c:pt>
                <c:pt idx="2">
                  <c:v>Коммунальное хозяйство</c:v>
                </c:pt>
                <c:pt idx="3">
                  <c:v>Формирование современной городской среды</c:v>
                </c:pt>
              </c:strCache>
            </c:strRef>
          </c:cat>
          <c:val>
            <c:numRef>
              <c:f>Слайд6!$C$2:$C$5</c:f>
              <c:numCache>
                <c:formatCode>#,##0.0</c:formatCode>
                <c:ptCount val="4"/>
                <c:pt idx="0">
                  <c:v>1170.5999999999999</c:v>
                </c:pt>
                <c:pt idx="1">
                  <c:v>260.3</c:v>
                </c:pt>
                <c:pt idx="2">
                  <c:v>67.7</c:v>
                </c:pt>
                <c:pt idx="3">
                  <c:v>69.599999999999994</c:v>
                </c:pt>
              </c:numCache>
            </c:numRef>
          </c:val>
        </c:ser>
        <c:dLbls>
          <c:showVal val="1"/>
        </c:dLbls>
        <c:gapWidth val="100"/>
        <c:gapDepth val="100"/>
        <c:shape val="box"/>
        <c:axId val="49515904"/>
        <c:axId val="49579136"/>
        <c:axId val="0"/>
      </c:bar3DChart>
      <c:catAx>
        <c:axId val="49515904"/>
        <c:scaling>
          <c:orientation val="minMax"/>
        </c:scaling>
        <c:axPos val="b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50" b="1"/>
            </a:pPr>
            <a:endParaRPr lang="ru-RU"/>
          </a:p>
        </c:txPr>
        <c:crossAx val="49579136"/>
        <c:crosses val="autoZero"/>
        <c:auto val="1"/>
        <c:lblAlgn val="ctr"/>
        <c:lblOffset val="0"/>
      </c:catAx>
      <c:valAx>
        <c:axId val="4957913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tickLblPos val="none"/>
        <c:crossAx val="49515904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0"/>
          <c:w val="1"/>
          <c:h val="0.59793457488625945"/>
        </c:manualLayout>
      </c:layout>
      <c:bar3DChart>
        <c:barDir val="col"/>
        <c:grouping val="clustered"/>
        <c:ser>
          <c:idx val="0"/>
          <c:order val="0"/>
          <c:tx>
            <c:strRef>
              <c:f>Слайд8!$B$1</c:f>
              <c:strCache>
                <c:ptCount val="1"/>
                <c:pt idx="0">
                  <c:v>План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1.5288394718554551E-2"/>
                  <c:y val="-8.7685563711156888E-3"/>
                </c:manualLayout>
              </c:layout>
              <c:showVal val="1"/>
            </c:dLbl>
            <c:dLbl>
              <c:idx val="1"/>
              <c:layout>
                <c:manualLayout>
                  <c:x val="-5.5594162612925659E-3"/>
                  <c:y val="-6.5764172783367636E-3"/>
                </c:manualLayout>
              </c:layout>
              <c:showVal val="1"/>
            </c:dLbl>
            <c:dLbl>
              <c:idx val="2"/>
              <c:layout>
                <c:manualLayout>
                  <c:x val="-1.8068102849200841E-2"/>
                  <c:y val="-6.5764172783367636E-3"/>
                </c:manualLayout>
              </c:layout>
              <c:showVal val="1"/>
            </c:dLbl>
            <c:dLbl>
              <c:idx val="3"/>
              <c:layout>
                <c:manualLayout>
                  <c:x val="-1.3898540653231415E-3"/>
                  <c:y val="-8.7685563711156888E-3"/>
                </c:manualLayout>
              </c:layout>
              <c:showVal val="1"/>
            </c:dLbl>
            <c:dLbl>
              <c:idx val="4"/>
              <c:layout>
                <c:manualLayout>
                  <c:x val="-5.0960727025848027E-17"/>
                  <c:y val="-1.5344973649452457E-2"/>
                </c:manualLayout>
              </c:layout>
              <c:showVal val="1"/>
            </c:dLbl>
            <c:dLbl>
              <c:idx val="5"/>
              <c:layout>
                <c:manualLayout>
                  <c:x val="-5.5594162612925657E-2"/>
                  <c:y val="5.4803477319473076E-2"/>
                </c:manualLayout>
              </c:layout>
              <c:showVal val="1"/>
            </c:dLbl>
            <c:dLbl>
              <c:idx val="6"/>
              <c:layout>
                <c:manualLayout>
                  <c:x val="2.7797081306462821E-3"/>
                  <c:y val="-8.4044888573518387E-3"/>
                </c:manualLayout>
              </c:layout>
              <c:showVal val="1"/>
            </c:dLbl>
            <c:dLbl>
              <c:idx val="7"/>
              <c:layout>
                <c:manualLayout>
                  <c:x val="1.3898540653231415E-3"/>
                  <c:y val="-2.101122214337961E-3"/>
                </c:manualLayout>
              </c:layout>
              <c:showVal val="1"/>
            </c:dLbl>
            <c:dLbl>
              <c:idx val="8"/>
              <c:layout>
                <c:manualLayout>
                  <c:x val="-5.4204308547602505E-2"/>
                  <c:y val="4.8325810929773054E-2"/>
                </c:manualLayout>
              </c:layout>
              <c:showVal val="1"/>
            </c:dLbl>
            <c:dLbl>
              <c:idx val="9"/>
              <c:layout>
                <c:manualLayout>
                  <c:x val="2.7795986933184069E-3"/>
                  <c:y val="-2.101122214337961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Слайд8!$A$2:$A$11</c:f>
              <c:strCache>
                <c:ptCount val="10"/>
                <c:pt idx="0">
                  <c:v>Общегосударственные вопросы</c:v>
                </c:pt>
                <c:pt idx="1">
                  <c:v>Социальная политика</c:v>
                </c:pt>
                <c:pt idx="2">
                  <c:v>ЖКХ</c:v>
                </c:pt>
                <c:pt idx="3">
                  <c:v>Культура</c:v>
                </c:pt>
                <c:pt idx="4">
                  <c:v>Правоохранительная деятельность</c:v>
                </c:pt>
                <c:pt idx="5">
                  <c:v>Образование</c:v>
                </c:pt>
                <c:pt idx="6">
                  <c:v>СМИ</c:v>
                </c:pt>
                <c:pt idx="7">
                  <c:v>Обслуживание муниципального долга</c:v>
                </c:pt>
                <c:pt idx="8">
                  <c:v>Национальная экономика</c:v>
                </c:pt>
                <c:pt idx="9">
                  <c:v>Физическая культура и спорт</c:v>
                </c:pt>
              </c:strCache>
            </c:strRef>
          </c:cat>
          <c:val>
            <c:numRef>
              <c:f>Слайд8!$B$2:$B$11</c:f>
              <c:numCache>
                <c:formatCode>#,##0.0</c:formatCode>
                <c:ptCount val="10"/>
                <c:pt idx="0">
                  <c:v>311.3</c:v>
                </c:pt>
                <c:pt idx="1">
                  <c:v>181.4</c:v>
                </c:pt>
                <c:pt idx="2">
                  <c:v>658.6</c:v>
                </c:pt>
                <c:pt idx="3">
                  <c:v>516.20000000000005</c:v>
                </c:pt>
                <c:pt idx="4">
                  <c:v>3.6</c:v>
                </c:pt>
                <c:pt idx="5">
                  <c:v>2764.7</c:v>
                </c:pt>
                <c:pt idx="6">
                  <c:v>5.5</c:v>
                </c:pt>
                <c:pt idx="7">
                  <c:v>43.4</c:v>
                </c:pt>
                <c:pt idx="8">
                  <c:v>1627</c:v>
                </c:pt>
                <c:pt idx="9">
                  <c:v>556.70000000000005</c:v>
                </c:pt>
              </c:numCache>
            </c:numRef>
          </c:val>
        </c:ser>
        <c:ser>
          <c:idx val="1"/>
          <c:order val="1"/>
          <c:tx>
            <c:strRef>
              <c:f>Слайд8!$C$1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1.3898540653231414E-2"/>
                  <c:y val="-1.0960695463894606E-2"/>
                </c:manualLayout>
              </c:layout>
              <c:showVal val="1"/>
            </c:dLbl>
            <c:dLbl>
              <c:idx val="1"/>
              <c:layout>
                <c:manualLayout>
                  <c:x val="1.6678248783877695E-2"/>
                  <c:y val="-6.5764172783367636E-3"/>
                </c:manualLayout>
              </c:layout>
              <c:showVal val="1"/>
            </c:dLbl>
            <c:dLbl>
              <c:idx val="2"/>
              <c:layout>
                <c:manualLayout>
                  <c:x val="8.3391243919388493E-3"/>
                  <c:y val="-3.0689947298904913E-2"/>
                </c:manualLayout>
              </c:layout>
              <c:showVal val="1"/>
            </c:dLbl>
            <c:dLbl>
              <c:idx val="3"/>
              <c:layout>
                <c:manualLayout>
                  <c:x val="2.0847701542519158E-2"/>
                  <c:y val="-6.5764172783367636E-3"/>
                </c:manualLayout>
              </c:layout>
              <c:showVal val="1"/>
            </c:dLbl>
            <c:dLbl>
              <c:idx val="4"/>
              <c:layout>
                <c:manualLayout>
                  <c:x val="-1.3898540653231415E-3"/>
                  <c:y val="-1.5344973649452457E-2"/>
                </c:manualLayout>
              </c:layout>
              <c:showVal val="1"/>
            </c:dLbl>
            <c:dLbl>
              <c:idx val="5"/>
              <c:layout>
                <c:manualLayout>
                  <c:x val="6.3933287004864489E-2"/>
                  <c:y val="4.8227060041136298E-2"/>
                </c:manualLayout>
              </c:layout>
              <c:showVal val="1"/>
            </c:dLbl>
            <c:dLbl>
              <c:idx val="6"/>
              <c:layout>
                <c:manualLayout>
                  <c:x val="8.3391243919388493E-3"/>
                  <c:y val="-8.4044888573518387E-3"/>
                </c:manualLayout>
              </c:layout>
              <c:showVal val="1"/>
            </c:dLbl>
            <c:dLbl>
              <c:idx val="7"/>
              <c:layout>
                <c:manualLayout>
                  <c:x val="8.3391243919388493E-3"/>
                  <c:y val="-2.101122214337961E-3"/>
                </c:manualLayout>
              </c:layout>
              <c:showVal val="1"/>
            </c:dLbl>
            <c:dLbl>
              <c:idx val="8"/>
              <c:layout>
                <c:manualLayout>
                  <c:x val="6.1153578874218212E-2"/>
                  <c:y val="6.3033666430138422E-3"/>
                </c:manualLayout>
              </c:layout>
              <c:showVal val="1"/>
            </c:dLbl>
            <c:dLbl>
              <c:idx val="9"/>
              <c:layout>
                <c:manualLayout>
                  <c:x val="2.7797081306462815E-2"/>
                  <c:y val="-4.2022444286759176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Слайд8!$A$2:$A$11</c:f>
              <c:strCache>
                <c:ptCount val="10"/>
                <c:pt idx="0">
                  <c:v>Общегосударственные вопросы</c:v>
                </c:pt>
                <c:pt idx="1">
                  <c:v>Социальная политика</c:v>
                </c:pt>
                <c:pt idx="2">
                  <c:v>ЖКХ</c:v>
                </c:pt>
                <c:pt idx="3">
                  <c:v>Культура</c:v>
                </c:pt>
                <c:pt idx="4">
                  <c:v>Правоохранительная деятельность</c:v>
                </c:pt>
                <c:pt idx="5">
                  <c:v>Образование</c:v>
                </c:pt>
                <c:pt idx="6">
                  <c:v>СМИ</c:v>
                </c:pt>
                <c:pt idx="7">
                  <c:v>Обслуживание муниципального долга</c:v>
                </c:pt>
                <c:pt idx="8">
                  <c:v>Национальная экономика</c:v>
                </c:pt>
                <c:pt idx="9">
                  <c:v>Физическая культура и спорт</c:v>
                </c:pt>
              </c:strCache>
            </c:strRef>
          </c:cat>
          <c:val>
            <c:numRef>
              <c:f>Слайд8!$C$2:$C$11</c:f>
              <c:numCache>
                <c:formatCode>#,##0.0</c:formatCode>
                <c:ptCount val="10"/>
                <c:pt idx="0">
                  <c:v>297.8</c:v>
                </c:pt>
                <c:pt idx="1">
                  <c:v>179.7</c:v>
                </c:pt>
                <c:pt idx="2">
                  <c:v>525</c:v>
                </c:pt>
                <c:pt idx="3">
                  <c:v>189.5</c:v>
                </c:pt>
                <c:pt idx="4">
                  <c:v>3.6</c:v>
                </c:pt>
                <c:pt idx="5">
                  <c:v>2721.7</c:v>
                </c:pt>
                <c:pt idx="6">
                  <c:v>5.5</c:v>
                </c:pt>
                <c:pt idx="7">
                  <c:v>43.4</c:v>
                </c:pt>
                <c:pt idx="8">
                  <c:v>1461.2</c:v>
                </c:pt>
                <c:pt idx="9">
                  <c:v>545.70000000000005</c:v>
                </c:pt>
              </c:numCache>
            </c:numRef>
          </c:val>
        </c:ser>
        <c:gapWidth val="80"/>
        <c:gapDepth val="160"/>
        <c:shape val="box"/>
        <c:axId val="38391168"/>
        <c:axId val="40891520"/>
        <c:axId val="0"/>
      </c:bar3DChart>
      <c:catAx>
        <c:axId val="38391168"/>
        <c:scaling>
          <c:orientation val="minMax"/>
        </c:scaling>
        <c:axPos val="b"/>
        <c:tickLblPos val="nextTo"/>
        <c:spPr>
          <a:ln>
            <a:noFill/>
          </a:ln>
        </c:spPr>
        <c:txPr>
          <a:bodyPr rot="-5400000" vert="horz"/>
          <a:lstStyle/>
          <a:p>
            <a:pPr>
              <a:defRPr sz="1400" b="1"/>
            </a:pPr>
            <a:endParaRPr lang="ru-RU"/>
          </a:p>
        </c:txPr>
        <c:crossAx val="40891520"/>
        <c:crosses val="autoZero"/>
        <c:auto val="1"/>
        <c:lblAlgn val="ctr"/>
        <c:lblOffset val="100"/>
      </c:catAx>
      <c:valAx>
        <c:axId val="40891520"/>
        <c:scaling>
          <c:orientation val="minMax"/>
        </c:scaling>
        <c:delete val="1"/>
        <c:axPos val="l"/>
        <c:numFmt formatCode="#,##0.0" sourceLinked="1"/>
        <c:tickLblPos val="none"/>
        <c:crossAx val="38391168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5FB780-3503-4527-906C-5061265748C5}" type="datetimeFigureOut">
              <a:rPr lang="ru-RU"/>
              <a:pPr>
                <a:defRPr/>
              </a:pPr>
              <a:t>30.04.2021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E865F2-04FE-4609-AF1E-EF23ED683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87112A-3494-4F94-834D-9ECA47C7E35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75B11A-E79B-4D6C-B0AC-4C212486406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FAA80-85E7-4B5E-B6B7-59DE8C3A48A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4BD6F9-90DB-43F8-904B-A2F5EFB12CC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72F54-1CAD-4696-99B7-61008F7AC30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3F9755-0D3F-4181-81C9-312375A89FC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8181CA-00D9-4FC4-947B-F23936A6262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E119E1-C83A-40ED-8132-60D32BCA34A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127D69-7D68-445D-956F-70C73A07170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A52EF9-2923-4523-A77A-085BC990E39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95776D-A606-4793-A0C7-6D57A8D0F1E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939D05-E247-4157-9CE4-CA32EA35D27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33C643-AEB9-4B82-9DAD-0E8A8E3A05F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40A1E-23EC-43F1-806E-D45EF7D29FAF}" type="datetimeFigureOut">
              <a:rPr lang="ru-RU"/>
              <a:pPr>
                <a:defRPr/>
              </a:pPr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727C5-C653-4E8E-8FAB-4206A5014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CF2A-34C3-4403-B4B8-BB71CD1ED692}" type="datetimeFigureOut">
              <a:rPr lang="ru-RU"/>
              <a:pPr>
                <a:defRPr/>
              </a:pPr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9D9B8-B7EB-45F7-8B80-543100E71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1B76D-4C2E-4600-A8BD-7E1441556B60}" type="datetimeFigureOut">
              <a:rPr lang="ru-RU"/>
              <a:pPr>
                <a:defRPr/>
              </a:pPr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41A91-BF27-40DE-A1A1-6CADF947A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510F7-ADE7-44D2-873B-BB02F3FAFF59}" type="datetimeFigureOut">
              <a:rPr lang="ru-RU"/>
              <a:pPr>
                <a:defRPr/>
              </a:pPr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234C5-4635-45BB-9E0B-3DAEFB426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34224-60FD-4F31-98C3-15350B7B194C}" type="datetimeFigureOut">
              <a:rPr lang="ru-RU"/>
              <a:pPr>
                <a:defRPr/>
              </a:pPr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4D3AB-C543-448A-9025-7D81B1F7F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EAEFC-7E69-4169-A0A6-2EA691C14121}" type="datetimeFigureOut">
              <a:rPr lang="ru-RU"/>
              <a:pPr>
                <a:defRPr/>
              </a:pPr>
              <a:t>30.04.2021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87BA5-6AB1-4D16-B572-EEF6BFD8A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28F8A-3EEA-46A6-87AF-1D3D03F82DDC}" type="datetimeFigureOut">
              <a:rPr lang="ru-RU"/>
              <a:pPr>
                <a:defRPr/>
              </a:pPr>
              <a:t>30.04.2021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95276-85A8-415D-B424-DC3FD3B64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234FD-5C9D-4758-B504-6268E16318AA}" type="datetimeFigureOut">
              <a:rPr lang="ru-RU"/>
              <a:pPr>
                <a:defRPr/>
              </a:pPr>
              <a:t>30.04.2021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0E028-D3E1-47C6-8830-9D1341AE4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34C6A-B4E0-4395-AE12-17712A55BC6A}" type="datetimeFigureOut">
              <a:rPr lang="ru-RU"/>
              <a:pPr>
                <a:defRPr/>
              </a:pPr>
              <a:t>30.04.2021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6B75D-F6A5-4DDB-9063-F93557F8E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CDD0D-58B4-432D-A3B1-6068BFD9B188}" type="datetimeFigureOut">
              <a:rPr lang="ru-RU"/>
              <a:pPr>
                <a:defRPr/>
              </a:pPr>
              <a:t>30.04.2021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72514-76C1-4579-B113-124299220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62152-5D62-4749-B7B6-0A4DB2D367AE}" type="datetimeFigureOut">
              <a:rPr lang="ru-RU"/>
              <a:pPr>
                <a:defRPr/>
              </a:pPr>
              <a:t>30.04.2021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D8184-DD0F-44FC-AB41-C6201F2E8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987E9D-FB6D-4823-9F75-E024874AFE17}" type="datetimeFigureOut">
              <a:rPr lang="ru-RU"/>
              <a:pPr>
                <a:defRPr/>
              </a:pPr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E9499C-B3DA-4DDC-B600-FA278FD17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Users\4E-6yPAIIIKA\Desktop\Безымянный.pn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502604"/>
                </a:solidFill>
              </a:rPr>
              <a:t>Отчет об исполнении бюджета города Пскова за 2020 год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-6350" y="6521450"/>
            <a:ext cx="9144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solidFill>
                  <a:srgbClr val="502604"/>
                </a:solidFill>
              </a:rPr>
              <a:t>20 апреля 2021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39863"/>
            <a:r>
              <a:rPr lang="ru-RU" b="1">
                <a:solidFill>
                  <a:srgbClr val="502604"/>
                </a:solidFill>
              </a:rPr>
              <a:t>Отчет об исполнении бюджета города Пскова за 2020 год</a:t>
            </a:r>
          </a:p>
        </p:txBody>
      </p:sp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-6350" y="6521450"/>
            <a:ext cx="9144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solidFill>
                  <a:srgbClr val="502604"/>
                </a:solidFill>
              </a:rPr>
              <a:t>20 апреля 2021 года</a:t>
            </a:r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63500" y="620713"/>
            <a:ext cx="9172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502604"/>
                </a:solidFill>
              </a:rPr>
              <a:t>Расходы на муниципальные программы социальной направленности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56550" y="908050"/>
            <a:ext cx="1071563" cy="3540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млн.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00113" y="1268413"/>
          <a:ext cx="7343775" cy="1989137"/>
        </p:xfrm>
        <a:graphic>
          <a:graphicData uri="http://schemas.openxmlformats.org/drawingml/2006/table">
            <a:tbl>
              <a:tblPr/>
              <a:tblGrid>
                <a:gridCol w="5185398"/>
                <a:gridCol w="1079709"/>
                <a:gridCol w="1079709"/>
              </a:tblGrid>
              <a:tr h="1294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Программа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 год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 год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94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Образование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2 593,2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2 639,4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294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Культура и туризм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611,4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560,6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294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Спорт и оздоровление детей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360,3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546,1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294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Обеспечение жильем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132,5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143,1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43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Поддержка НКО и отдельных категорий граждан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4,7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16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ВСЕГО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3 701,7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3 893,9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381000" y="2971557"/>
          <a:ext cx="8382000" cy="3842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39863"/>
            <a:r>
              <a:rPr lang="ru-RU" b="1">
                <a:solidFill>
                  <a:srgbClr val="502604"/>
                </a:solidFill>
              </a:rPr>
              <a:t>Отчет об исполнении бюджета города Пскова за 2020 год</a:t>
            </a:r>
          </a:p>
        </p:txBody>
      </p:sp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-6350" y="6521450"/>
            <a:ext cx="9144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solidFill>
                  <a:srgbClr val="502604"/>
                </a:solidFill>
              </a:rPr>
              <a:t>20 апреля 2021 года</a:t>
            </a:r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1922463" y="549275"/>
            <a:ext cx="5454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502604"/>
                </a:solidFill>
              </a:rPr>
              <a:t>Расходы на муниципальные программы </a:t>
            </a:r>
            <a:r>
              <a:rPr lang="en-US" sz="2000" b="1">
                <a:solidFill>
                  <a:srgbClr val="502604"/>
                </a:solidFill>
              </a:rPr>
              <a:t/>
            </a:r>
            <a:br>
              <a:rPr lang="en-US" sz="2000" b="1">
                <a:solidFill>
                  <a:srgbClr val="502604"/>
                </a:solidFill>
              </a:rPr>
            </a:br>
            <a:r>
              <a:rPr lang="ru-RU" sz="2000" b="1">
                <a:solidFill>
                  <a:srgbClr val="502604"/>
                </a:solidFill>
              </a:rPr>
              <a:t>в отрасли ЖКХ и дорожного хозяйства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56550" y="942975"/>
            <a:ext cx="1071563" cy="3540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млн.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71550" y="1341438"/>
          <a:ext cx="7272338" cy="1739900"/>
        </p:xfrm>
        <a:graphic>
          <a:graphicData uri="http://schemas.openxmlformats.org/drawingml/2006/table">
            <a:tbl>
              <a:tblPr/>
              <a:tblGrid>
                <a:gridCol w="5088844"/>
                <a:gridCol w="1091982"/>
                <a:gridCol w="1091982"/>
              </a:tblGrid>
              <a:tr h="204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Программа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 год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 год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Развитие и содержание улично-дорожной сети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621,7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1 170,6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Благоустройство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237,9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260,3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Коммунальное хозяйство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289,8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67,7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Формирование современной городской среды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75,1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69,6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ВСЕГО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1224,5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1568,2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288925" y="2996952"/>
          <a:ext cx="8553450" cy="38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39863"/>
            <a:r>
              <a:rPr lang="ru-RU" b="1">
                <a:solidFill>
                  <a:srgbClr val="502604"/>
                </a:solidFill>
              </a:rPr>
              <a:t>Отчет об исполнении бюджета города Пскова за 2020 год</a:t>
            </a:r>
          </a:p>
        </p:txBody>
      </p:sp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-6350" y="6521450"/>
            <a:ext cx="9144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solidFill>
                  <a:srgbClr val="502604"/>
                </a:solidFill>
              </a:rPr>
              <a:t>20 апреля 2021 года</a:t>
            </a:r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2343150" y="496888"/>
            <a:ext cx="461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502604"/>
                </a:solidFill>
              </a:rPr>
              <a:t>Исполнение бюджета по отраслям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56550" y="874713"/>
            <a:ext cx="1071563" cy="354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млн. руб.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6350" y="836712"/>
          <a:ext cx="9137650" cy="590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484313"/>
            <a:ext cx="15906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502604"/>
                </a:solidFill>
              </a:rPr>
              <a:t>Отчет об исполнении бюджета города Пскова за 2020 год</a:t>
            </a:r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-6350" y="6521450"/>
            <a:ext cx="9144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solidFill>
                  <a:srgbClr val="502604"/>
                </a:solidFill>
              </a:rPr>
              <a:t>20 апреля 2021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39863"/>
            <a:r>
              <a:rPr lang="ru-RU" b="1">
                <a:solidFill>
                  <a:srgbClr val="502604"/>
                </a:solidFill>
              </a:rPr>
              <a:t>Отчет об исполнении бюджета города Пскова за 2020 год</a:t>
            </a:r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-6350" y="6521450"/>
            <a:ext cx="9144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solidFill>
                  <a:srgbClr val="502604"/>
                </a:solidFill>
              </a:rPr>
              <a:t>20 апреля 2021 года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347663" y="1250950"/>
            <a:ext cx="8604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502604"/>
                </a:solidFill>
              </a:rPr>
              <a:t>Внесение изменений в бюджетные назначения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97825" y="1916113"/>
            <a:ext cx="1073150" cy="354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млн.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950" y="2492375"/>
          <a:ext cx="8963025" cy="2952750"/>
        </p:xfrm>
        <a:graphic>
          <a:graphicData uri="http://schemas.openxmlformats.org/drawingml/2006/table">
            <a:tbl>
              <a:tblPr/>
              <a:tblGrid>
                <a:gridCol w="1900814"/>
                <a:gridCol w="2354219"/>
                <a:gridCol w="2354219"/>
                <a:gridCol w="2354219"/>
              </a:tblGrid>
              <a:tr h="14222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 параметров бюджета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Первоначальный бюджет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 20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год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Изменения в бюджет - всего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Уточненный бюджет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 20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год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100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012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503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516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100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РАСХОДЫ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523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667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5100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ДЕФИЦИТ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-19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39863"/>
            <a:r>
              <a:rPr lang="ru-RU" b="1">
                <a:solidFill>
                  <a:srgbClr val="502604"/>
                </a:solidFill>
              </a:rPr>
              <a:t>Отчет об исполнении бюджета города Пскова за 2020 год</a:t>
            </a:r>
          </a:p>
        </p:txBody>
      </p:sp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-6350" y="6521450"/>
            <a:ext cx="9144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solidFill>
                  <a:srgbClr val="502604"/>
                </a:solidFill>
              </a:rPr>
              <a:t>20 апреля 2021 года</a:t>
            </a: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1333500" y="836613"/>
            <a:ext cx="6632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502604"/>
                </a:solidFill>
              </a:rPr>
              <a:t>Основные характеристики бюджета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97825" y="1484313"/>
            <a:ext cx="1073150" cy="354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млн.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8" y="1916113"/>
          <a:ext cx="8963025" cy="3532187"/>
        </p:xfrm>
        <a:graphic>
          <a:graphicData uri="http://schemas.openxmlformats.org/drawingml/2006/table">
            <a:tbl>
              <a:tblPr/>
              <a:tblGrid>
                <a:gridCol w="2111908"/>
                <a:gridCol w="1370227"/>
                <a:gridCol w="1370227"/>
                <a:gridCol w="1370227"/>
                <a:gridCol w="1370227"/>
                <a:gridCol w="1370227"/>
              </a:tblGrid>
              <a:tr h="906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Факт 2019 год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Уточнённый бюджет на 2020 год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Исполнение бюджета на 2020 год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Исполнение бюджета на 2020 год в %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Исполнение 2020 в % к 2019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979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 - всего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5 361,5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6 515,9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5 984,1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91,8%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111,6%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7686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Налоговые и неналоговые доходы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1 678,5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1 777,7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1 868,6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105,1%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111,3%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5958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Безвозмездные поступления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3 683,0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4 738,2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4 115,5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86,9%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111,7%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979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РАСХОДЫ - всего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5 410,5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6 667,2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5 973,1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89,6%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110,4%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5958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ДЕФИЦИТ (-) / ПРОФИЦИТ (+)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-49,0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-151,3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39863"/>
            <a:r>
              <a:rPr lang="ru-RU" b="1">
                <a:solidFill>
                  <a:srgbClr val="502604"/>
                </a:solidFill>
              </a:rPr>
              <a:t>Отчет об исполнении бюджета города Пскова за 2020 год</a:t>
            </a:r>
          </a:p>
        </p:txBody>
      </p:sp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-6350" y="6521450"/>
            <a:ext cx="9144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solidFill>
                  <a:srgbClr val="502604"/>
                </a:solidFill>
              </a:rPr>
              <a:t>20 апреля 2021 года</a:t>
            </a: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865188" y="836613"/>
            <a:ext cx="756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502604"/>
                </a:solidFill>
              </a:rPr>
              <a:t>Основные характеристики бюджета</a:t>
            </a:r>
            <a:r>
              <a:rPr lang="en-US" sz="2800" b="1">
                <a:solidFill>
                  <a:srgbClr val="502604"/>
                </a:solidFill>
              </a:rPr>
              <a:t> </a:t>
            </a:r>
            <a:r>
              <a:rPr lang="ru-RU" sz="2800" b="1">
                <a:solidFill>
                  <a:srgbClr val="502604"/>
                </a:solidFill>
              </a:rPr>
              <a:t>вар2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97825" y="1484313"/>
            <a:ext cx="1073150" cy="354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млн.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2205038"/>
          <a:ext cx="8496300" cy="3062287"/>
        </p:xfrm>
        <a:graphic>
          <a:graphicData uri="http://schemas.openxmlformats.org/drawingml/2006/table">
            <a:tbl>
              <a:tblPr/>
              <a:tblGrid>
                <a:gridCol w="2883812"/>
                <a:gridCol w="1871044"/>
                <a:gridCol w="1871044"/>
                <a:gridCol w="1871044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Факт 2018 год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Факт 2019 год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Факт 2020 год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15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 - всего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4 665,9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5 361,5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5 984,1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6582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Налоговые и неналоговые доходы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1 704,4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1 678,5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1 868,6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631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Безвозмездные поступления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2 961,5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3 683,0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4 115,5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15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РАСХОДЫ - всего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4 645,1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5 410,5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5 973,1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631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ДЕФИЦИТ (-) / ПРОФИЦИТ (+)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20,8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-49,0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39863"/>
            <a:r>
              <a:rPr lang="ru-RU" b="1">
                <a:solidFill>
                  <a:srgbClr val="502604"/>
                </a:solidFill>
              </a:rPr>
              <a:t>Отчет об исполнении бюджета города Пскова за 2020 год</a:t>
            </a: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-6350" y="6521450"/>
            <a:ext cx="9144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solidFill>
                  <a:srgbClr val="502604"/>
                </a:solidFill>
              </a:rPr>
              <a:t>20 апреля 2021 года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309563" y="590550"/>
            <a:ext cx="8680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502604"/>
                </a:solidFill>
              </a:rPr>
              <a:t>Структура доходов бюджета города Пскова в 2020 году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-6351" y="1124744"/>
          <a:ext cx="9144001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0" y="1196753"/>
          <a:ext cx="9137649" cy="5292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39863"/>
            <a:r>
              <a:rPr lang="ru-RU" b="1">
                <a:solidFill>
                  <a:srgbClr val="502604"/>
                </a:solidFill>
              </a:rPr>
              <a:t>Отчет об исполнении бюджета города Пскова за 2020 год</a:t>
            </a:r>
          </a:p>
        </p:txBody>
      </p:sp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-6350" y="6521450"/>
            <a:ext cx="9144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solidFill>
                  <a:srgbClr val="502604"/>
                </a:solidFill>
              </a:rPr>
              <a:t>20 апреля 2021 года</a:t>
            </a: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7938" y="727075"/>
            <a:ext cx="91376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>
                <a:solidFill>
                  <a:srgbClr val="502604"/>
                </a:solidFill>
                <a:latin typeface="Calibri" pitchFamily="34" charset="0"/>
              </a:rPr>
              <a:t>Расходы бюджета города Пскова 2020 года по отраслям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-6350" y="1340768"/>
          <a:ext cx="9151283" cy="5180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39863"/>
            <a:r>
              <a:rPr lang="ru-RU" b="1">
                <a:solidFill>
                  <a:srgbClr val="502604"/>
                </a:solidFill>
              </a:rPr>
              <a:t>Отчет об исполнении бюджета города Пскова за 2020 год</a:t>
            </a:r>
          </a:p>
        </p:txBody>
      </p:sp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-6350" y="6521450"/>
            <a:ext cx="9144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solidFill>
                  <a:srgbClr val="502604"/>
                </a:solidFill>
              </a:rPr>
              <a:t>20 апреля 2021 года</a:t>
            </a: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115888" y="693738"/>
            <a:ext cx="9067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200" b="1">
                <a:solidFill>
                  <a:srgbClr val="502604"/>
                </a:solidFill>
              </a:rPr>
              <a:t>Динамика расходов бюджета города Пскова за 201</a:t>
            </a:r>
            <a:r>
              <a:rPr lang="en-US" sz="2200" b="1">
                <a:solidFill>
                  <a:srgbClr val="502604"/>
                </a:solidFill>
              </a:rPr>
              <a:t>7</a:t>
            </a:r>
            <a:r>
              <a:rPr lang="ru-RU" sz="2200" b="1">
                <a:solidFill>
                  <a:srgbClr val="502604"/>
                </a:solidFill>
              </a:rPr>
              <a:t>-20</a:t>
            </a:r>
            <a:r>
              <a:rPr lang="en-US" sz="2200" b="1">
                <a:solidFill>
                  <a:srgbClr val="502604"/>
                </a:solidFill>
              </a:rPr>
              <a:t>20</a:t>
            </a:r>
            <a:r>
              <a:rPr lang="ru-RU" sz="2200" b="1">
                <a:solidFill>
                  <a:srgbClr val="502604"/>
                </a:solidFill>
              </a:rPr>
              <a:t> годы</a:t>
            </a:r>
            <a:r>
              <a:rPr lang="en-US" sz="2200" b="1">
                <a:solidFill>
                  <a:srgbClr val="502604"/>
                </a:solidFill>
              </a:rPr>
              <a:t> </a:t>
            </a:r>
            <a:r>
              <a:rPr lang="ru-RU" sz="2200" b="1">
                <a:solidFill>
                  <a:srgbClr val="502604"/>
                </a:solidFill>
              </a:rPr>
              <a:t/>
            </a:r>
            <a:br>
              <a:rPr lang="ru-RU" sz="2200" b="1">
                <a:solidFill>
                  <a:srgbClr val="502604"/>
                </a:solidFill>
              </a:rPr>
            </a:br>
            <a:r>
              <a:rPr lang="en-US" sz="2200" b="1">
                <a:solidFill>
                  <a:srgbClr val="502604"/>
                </a:solidFill>
              </a:rPr>
              <a:t>(</a:t>
            </a:r>
            <a:r>
              <a:rPr lang="ru-RU" sz="2200" b="1">
                <a:solidFill>
                  <a:srgbClr val="502604"/>
                </a:solidFill>
              </a:rPr>
              <a:t>по отраслям)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97825" y="1274763"/>
            <a:ext cx="1073150" cy="354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млн. руб.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179512" y="1628800"/>
          <a:ext cx="8784976" cy="489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39863"/>
            <a:r>
              <a:rPr lang="ru-RU" b="1">
                <a:solidFill>
                  <a:srgbClr val="502604"/>
                </a:solidFill>
              </a:rPr>
              <a:t>Отчет об исполнении бюджета города Пскова за 2020 год</a:t>
            </a:r>
          </a:p>
        </p:txBody>
      </p:sp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-6350" y="6521450"/>
            <a:ext cx="9144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solidFill>
                  <a:srgbClr val="502604"/>
                </a:solidFill>
              </a:rPr>
              <a:t>20 апреля 2021 года</a:t>
            </a: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1992313" y="549275"/>
            <a:ext cx="5314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502604"/>
                </a:solidFill>
              </a:rPr>
              <a:t>Муниципальные программы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388" y="1341438"/>
            <a:ext cx="2087562" cy="935037"/>
          </a:xfrm>
          <a:prstGeom prst="roundRect">
            <a:avLst/>
          </a:prstGeom>
          <a:gradFill>
            <a:gsLst>
              <a:gs pos="74000">
                <a:schemeClr val="accent3">
                  <a:lumMod val="60000"/>
                  <a:lumOff val="4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16000">
                <a:schemeClr val="accent3">
                  <a:lumMod val="75000"/>
                </a:schemeClr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Социальной </a:t>
            </a:r>
            <a:r>
              <a:rPr lang="ru-RU" sz="1600" dirty="0">
                <a:solidFill>
                  <a:schemeClr val="tx1"/>
                </a:solidFill>
              </a:rPr>
              <a:t>направленности</a:t>
            </a:r>
            <a:endParaRPr lang="en-US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893,9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1413" y="1341438"/>
            <a:ext cx="2087562" cy="935037"/>
          </a:xfrm>
          <a:prstGeom prst="roundRect">
            <a:avLst/>
          </a:prstGeom>
          <a:gradFill>
            <a:gsLst>
              <a:gs pos="74000">
                <a:schemeClr val="accent5">
                  <a:lumMod val="40000"/>
                  <a:lumOff val="6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16000">
                <a:schemeClr val="accent5">
                  <a:lumMod val="75000"/>
                </a:schemeClr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Обеспечение безопасных условий жизнедеятельности </a:t>
            </a:r>
            <a:endParaRPr lang="en-US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12,4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9950" y="1341438"/>
            <a:ext cx="2087563" cy="935037"/>
          </a:xfrm>
          <a:prstGeom prst="roundRect">
            <a:avLst/>
          </a:prstGeom>
          <a:gradFill>
            <a:gsLst>
              <a:gs pos="74000">
                <a:schemeClr val="accent3">
                  <a:lumMod val="60000"/>
                  <a:lumOff val="4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16000">
                <a:schemeClr val="accent3">
                  <a:lumMod val="75000"/>
                </a:schemeClr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Программы в отрасли ЖКХ и дорожного </a:t>
            </a:r>
            <a:r>
              <a:rPr lang="ru-RU" sz="1400" dirty="0">
                <a:solidFill>
                  <a:schemeClr val="tx1"/>
                </a:solidFill>
              </a:rPr>
              <a:t>хозяйства</a:t>
            </a:r>
            <a:endParaRPr lang="en-US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1 568,2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11975" y="1341438"/>
            <a:ext cx="2087563" cy="935037"/>
          </a:xfrm>
          <a:prstGeom prst="roundRect">
            <a:avLst/>
          </a:prstGeom>
          <a:gradFill>
            <a:gsLst>
              <a:gs pos="74000">
                <a:schemeClr val="accent5">
                  <a:lumMod val="40000"/>
                  <a:lumOff val="6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16000">
                <a:schemeClr val="accent5">
                  <a:lumMod val="75000"/>
                </a:schemeClr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Общего </a:t>
            </a:r>
            <a:r>
              <a:rPr lang="ru-RU" sz="1600" dirty="0">
                <a:solidFill>
                  <a:schemeClr val="tx1"/>
                </a:solidFill>
              </a:rPr>
              <a:t>характера</a:t>
            </a:r>
            <a:endParaRPr lang="en-US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80,1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679950" y="3438525"/>
            <a:ext cx="2087563" cy="611188"/>
          </a:xfrm>
          <a:prstGeom prst="round2DiagRect">
            <a:avLst/>
          </a:prstGeom>
          <a:gradFill>
            <a:gsLst>
              <a:gs pos="74000">
                <a:schemeClr val="accent3">
                  <a:lumMod val="60000"/>
                  <a:lumOff val="4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16000">
                <a:schemeClr val="accent3">
                  <a:lumMod val="75000"/>
                </a:schemeClr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Развитие </a:t>
            </a:r>
            <a:r>
              <a:rPr lang="ru-RU" sz="1000" dirty="0">
                <a:solidFill>
                  <a:schemeClr val="tx1"/>
                </a:solidFill>
              </a:rPr>
              <a:t>и содержание улично-дорожной сети города </a:t>
            </a:r>
            <a:r>
              <a:rPr lang="ru-RU" sz="1000" dirty="0">
                <a:solidFill>
                  <a:schemeClr val="tx1"/>
                </a:solidFill>
              </a:rPr>
              <a:t>Пскова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1 170,6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679950" y="4049713"/>
            <a:ext cx="2087563" cy="755650"/>
          </a:xfrm>
          <a:prstGeom prst="round2DiagRect">
            <a:avLst/>
          </a:prstGeom>
          <a:gradFill>
            <a:gsLst>
              <a:gs pos="74000">
                <a:schemeClr val="accent5">
                  <a:lumMod val="40000"/>
                  <a:lumOff val="6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16000">
                <a:schemeClr val="accent5">
                  <a:lumMod val="75000"/>
                </a:schemeClr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Повышение уровня благоустройства и улучшение санитарного состояния города </a:t>
            </a:r>
            <a:r>
              <a:rPr lang="ru-RU" sz="1000" dirty="0">
                <a:solidFill>
                  <a:schemeClr val="tx1"/>
                </a:solidFill>
              </a:rPr>
              <a:t>Пскова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260,3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4679950" y="2320925"/>
            <a:ext cx="2087563" cy="1116013"/>
          </a:xfrm>
          <a:prstGeom prst="round2DiagRect">
            <a:avLst/>
          </a:prstGeom>
          <a:gradFill>
            <a:gsLst>
              <a:gs pos="74000">
                <a:schemeClr val="accent5">
                  <a:lumMod val="40000"/>
                  <a:lumOff val="6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16000">
                <a:schemeClr val="accent5">
                  <a:lumMod val="75000"/>
                </a:schemeClr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Создание условий для повышения качества обеспечения населения муниципального образования </a:t>
            </a:r>
            <a:r>
              <a:rPr lang="ru-RU" sz="1000" dirty="0">
                <a:solidFill>
                  <a:schemeClr val="tx1"/>
                </a:solidFill>
              </a:rPr>
              <a:t>«Город </a:t>
            </a:r>
            <a:r>
              <a:rPr lang="ru-RU" sz="1000" dirty="0">
                <a:solidFill>
                  <a:schemeClr val="tx1"/>
                </a:solidFill>
              </a:rPr>
              <a:t>Псков» коммунальными </a:t>
            </a:r>
            <a:r>
              <a:rPr lang="ru-RU" sz="1000" dirty="0">
                <a:solidFill>
                  <a:schemeClr val="tx1"/>
                </a:solidFill>
              </a:rPr>
              <a:t>услугами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67,7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177800" y="3294063"/>
            <a:ext cx="2087563" cy="817562"/>
          </a:xfrm>
          <a:prstGeom prst="round2DiagRect">
            <a:avLst/>
          </a:prstGeom>
          <a:gradFill>
            <a:gsLst>
              <a:gs pos="74000">
                <a:schemeClr val="accent5">
                  <a:lumMod val="40000"/>
                  <a:lumOff val="6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16000">
                <a:schemeClr val="accent5">
                  <a:lumMod val="75000"/>
                </a:schemeClr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Развитие образования и повышение эффективности реализации молодежной </a:t>
            </a:r>
            <a:r>
              <a:rPr lang="ru-RU" sz="1000" dirty="0">
                <a:solidFill>
                  <a:schemeClr val="tx1"/>
                </a:solidFill>
              </a:rPr>
              <a:t>политики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2 639,4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79388" y="2322513"/>
            <a:ext cx="2089150" cy="973137"/>
          </a:xfrm>
          <a:prstGeom prst="round2DiagRect">
            <a:avLst/>
          </a:prstGeom>
          <a:gradFill>
            <a:gsLst>
              <a:gs pos="74000">
                <a:schemeClr val="accent3">
                  <a:lumMod val="60000"/>
                  <a:lumOff val="4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16000">
                <a:schemeClr val="accent3">
                  <a:lumMod val="75000"/>
                </a:schemeClr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Культура, сохранение культурного наследия и развитие туризма на территории муниципального образования «Город Псков</a:t>
            </a:r>
            <a:r>
              <a:rPr lang="ru-RU" sz="1000" dirty="0">
                <a:solidFill>
                  <a:schemeClr val="tx1"/>
                </a:solidFill>
              </a:rPr>
              <a:t>»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560,6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6911975" y="2320925"/>
            <a:ext cx="2089150" cy="757238"/>
          </a:xfrm>
          <a:prstGeom prst="round2DiagRect">
            <a:avLst/>
          </a:prstGeom>
          <a:gradFill>
            <a:gsLst>
              <a:gs pos="74000">
                <a:schemeClr val="accent3">
                  <a:lumMod val="60000"/>
                  <a:lumOff val="4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16000">
                <a:schemeClr val="accent3">
                  <a:lumMod val="75000"/>
                </a:schemeClr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Совершенствование муниципального </a:t>
            </a:r>
            <a:r>
              <a:rPr lang="ru-RU" sz="1000" dirty="0">
                <a:solidFill>
                  <a:schemeClr val="tx1"/>
                </a:solidFill>
              </a:rPr>
              <a:t>управления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62,2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176213" y="4913313"/>
            <a:ext cx="2089150" cy="558800"/>
          </a:xfrm>
          <a:prstGeom prst="round2DiagRect">
            <a:avLst/>
          </a:prstGeom>
          <a:gradFill>
            <a:gsLst>
              <a:gs pos="74000">
                <a:schemeClr val="accent5">
                  <a:lumMod val="40000"/>
                  <a:lumOff val="6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16000">
                <a:schemeClr val="accent5">
                  <a:lumMod val="75000"/>
                </a:schemeClr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Обеспечение жильем жителей города </a:t>
            </a:r>
            <a:r>
              <a:rPr lang="ru-RU" sz="1000" dirty="0">
                <a:solidFill>
                  <a:schemeClr val="tx1"/>
                </a:solidFill>
              </a:rPr>
              <a:t>Пскова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143,1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176213" y="4114800"/>
            <a:ext cx="2089150" cy="795338"/>
          </a:xfrm>
          <a:prstGeom prst="round2DiagRect">
            <a:avLst/>
          </a:prstGeom>
          <a:gradFill>
            <a:gsLst>
              <a:gs pos="74000">
                <a:schemeClr val="accent3">
                  <a:lumMod val="60000"/>
                  <a:lumOff val="4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16000">
                <a:schemeClr val="accent3">
                  <a:lumMod val="75000"/>
                </a:schemeClr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Развитие физической культуры и спорта, организация отдыха и оздоровления </a:t>
            </a:r>
            <a:r>
              <a:rPr lang="ru-RU" sz="1000" dirty="0">
                <a:solidFill>
                  <a:schemeClr val="tx1"/>
                </a:solidFill>
              </a:rPr>
              <a:t>детей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546,1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2411413" y="3725863"/>
            <a:ext cx="2089150" cy="755650"/>
          </a:xfrm>
          <a:prstGeom prst="round2DiagRect">
            <a:avLst/>
          </a:prstGeom>
          <a:gradFill>
            <a:gsLst>
              <a:gs pos="74000">
                <a:schemeClr val="accent5">
                  <a:lumMod val="40000"/>
                  <a:lumOff val="6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16000">
                <a:schemeClr val="accent5">
                  <a:lumMod val="75000"/>
                </a:schemeClr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Обеспечение общественного порядка и противодействие </a:t>
            </a:r>
            <a:r>
              <a:rPr lang="ru-RU" sz="1000" dirty="0">
                <a:solidFill>
                  <a:schemeClr val="tx1"/>
                </a:solidFill>
              </a:rPr>
              <a:t>преступности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7,5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2411413" y="2322513"/>
            <a:ext cx="2087562" cy="1404937"/>
          </a:xfrm>
          <a:prstGeom prst="round2DiagRect">
            <a:avLst/>
          </a:prstGeom>
          <a:gradFill>
            <a:gsLst>
              <a:gs pos="74000">
                <a:schemeClr val="accent3">
                  <a:lumMod val="60000"/>
                  <a:lumOff val="4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16000">
                <a:schemeClr val="accent3">
                  <a:lumMod val="75000"/>
                </a:schemeClr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Защита населения и территории муниципального образования «Город Псков» от чрезвычайных ситуаций и террористических угроз, обеспечение пожарной безопасности и безопасности людей на водных </a:t>
            </a:r>
            <a:r>
              <a:rPr lang="ru-RU" sz="1000" dirty="0">
                <a:solidFill>
                  <a:schemeClr val="tx1"/>
                </a:solidFill>
              </a:rPr>
              <a:t>объектах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4,9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179388" y="5478463"/>
            <a:ext cx="2089150" cy="936625"/>
          </a:xfrm>
          <a:prstGeom prst="round2DiagRect">
            <a:avLst/>
          </a:prstGeom>
          <a:gradFill>
            <a:gsLst>
              <a:gs pos="74000">
                <a:schemeClr val="accent3">
                  <a:lumMod val="60000"/>
                  <a:lumOff val="4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16000">
                <a:schemeClr val="accent3">
                  <a:lumMod val="75000"/>
                </a:schemeClr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Поддержка социально ориентированных некоммерческих организаций и отдельных категорий </a:t>
            </a:r>
            <a:r>
              <a:rPr lang="ru-RU" sz="1000" dirty="0">
                <a:solidFill>
                  <a:schemeClr val="tx1"/>
                </a:solidFill>
              </a:rPr>
              <a:t>граждан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4,7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6911975" y="3078163"/>
            <a:ext cx="2087563" cy="755650"/>
          </a:xfrm>
          <a:prstGeom prst="round2DiagRect">
            <a:avLst/>
          </a:prstGeom>
          <a:gradFill>
            <a:gsLst>
              <a:gs pos="74000">
                <a:schemeClr val="accent5">
                  <a:lumMod val="40000"/>
                  <a:lumOff val="6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16000">
                <a:schemeClr val="accent5">
                  <a:lumMod val="75000"/>
                </a:schemeClr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Содействие экономическому развитию, </a:t>
            </a:r>
            <a:r>
              <a:rPr lang="ru-RU" sz="1000" dirty="0">
                <a:solidFill>
                  <a:schemeClr val="tx1"/>
                </a:solidFill>
              </a:rPr>
              <a:t>инвестиционной деятельности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17,9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97825" y="908050"/>
            <a:ext cx="1073150" cy="3540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млн. руб.</a:t>
            </a: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4681538" y="4813300"/>
            <a:ext cx="2087562" cy="701675"/>
          </a:xfrm>
          <a:prstGeom prst="round2DiagRect">
            <a:avLst/>
          </a:prstGeom>
          <a:gradFill>
            <a:gsLst>
              <a:gs pos="74000">
                <a:schemeClr val="accent3">
                  <a:lumMod val="60000"/>
                  <a:lumOff val="4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16000">
                <a:schemeClr val="accent3">
                  <a:lumMod val="75000"/>
                </a:schemeClr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Формирование </a:t>
            </a:r>
            <a:r>
              <a:rPr lang="ru-RU" sz="1000" dirty="0">
                <a:solidFill>
                  <a:schemeClr val="tx1"/>
                </a:solidFill>
              </a:rPr>
              <a:t>современной городской среды </a:t>
            </a: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>МО </a:t>
            </a:r>
            <a:r>
              <a:rPr lang="ru-RU" sz="1000" dirty="0">
                <a:solidFill>
                  <a:schemeClr val="tx1"/>
                </a:solidFill>
              </a:rPr>
              <a:t>«Город Псков</a:t>
            </a:r>
            <a:r>
              <a:rPr lang="ru-RU" sz="1000" dirty="0">
                <a:solidFill>
                  <a:schemeClr val="tx1"/>
                </a:solidFill>
              </a:rPr>
              <a:t>»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</a:rPr>
              <a:t>69,6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39863"/>
            <a:r>
              <a:rPr lang="ru-RU" b="1">
                <a:solidFill>
                  <a:srgbClr val="502604"/>
                </a:solidFill>
              </a:rPr>
              <a:t>Отчет об исполнении бюджета города Пскова за 2020 год</a:t>
            </a:r>
          </a:p>
        </p:txBody>
      </p:sp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-6350" y="6521450"/>
            <a:ext cx="9144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solidFill>
                  <a:srgbClr val="502604"/>
                </a:solidFill>
              </a:rPr>
              <a:t>20 апреля 2021 года</a:t>
            </a:r>
          </a:p>
        </p:txBody>
      </p:sp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582613" y="601663"/>
            <a:ext cx="8134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502604"/>
                </a:solidFill>
              </a:rPr>
              <a:t>Направление расходов бюджета в 2020 году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97825" y="1041400"/>
            <a:ext cx="1073150" cy="3540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млн. руб.</a:t>
            </a:r>
          </a:p>
        </p:txBody>
      </p:sp>
      <p:graphicFrame>
        <p:nvGraphicFramePr>
          <p:cNvPr id="30" name="Диаграмма 29"/>
          <p:cNvGraphicFramePr>
            <a:graphicFrameLocks/>
          </p:cNvGraphicFramePr>
          <p:nvPr/>
        </p:nvGraphicFramePr>
        <p:xfrm>
          <a:off x="179512" y="1412777"/>
          <a:ext cx="8784976" cy="5108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4206</TotalTime>
  <Words>669</Words>
  <Application>Microsoft Office PowerPoint</Application>
  <PresentationFormat>Экран (4:3)</PresentationFormat>
  <Paragraphs>208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46yPAIIIKA</dc:creator>
  <cp:lastModifiedBy>User</cp:lastModifiedBy>
  <cp:revision>266</cp:revision>
  <dcterms:created xsi:type="dcterms:W3CDTF">2014-12-10T03:09:55Z</dcterms:created>
  <dcterms:modified xsi:type="dcterms:W3CDTF">2021-04-30T12:44:26Z</dcterms:modified>
</cp:coreProperties>
</file>